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67" r:id="rId2"/>
    <p:sldId id="278" r:id="rId3"/>
    <p:sldId id="280" r:id="rId4"/>
    <p:sldId id="271" r:id="rId5"/>
    <p:sldId id="269" r:id="rId6"/>
    <p:sldId id="270" r:id="rId7"/>
    <p:sldId id="276" r:id="rId8"/>
    <p:sldId id="279" r:id="rId9"/>
    <p:sldId id="277" r:id="rId10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tter, Josefine" initials="GJ" lastIdx="1" clrIdx="0">
    <p:extLst>
      <p:ext uri="{19B8F6BF-5375-455C-9EA6-DF929625EA0E}">
        <p15:presenceInfo xmlns:p15="http://schemas.microsoft.com/office/powerpoint/2012/main" userId="S::j.gatter@student.tue.nl::04758a79-eb3a-459a-aed7-856f75f5a0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EE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 autoAdjust="0"/>
    <p:restoredTop sz="96433" autoAdjust="0"/>
  </p:normalViewPr>
  <p:slideViewPr>
    <p:cSldViewPr snapToGrid="0" showGuides="1">
      <p:cViewPr varScale="1">
        <p:scale>
          <a:sx n="108" d="100"/>
          <a:sy n="108" d="100"/>
        </p:scale>
        <p:origin x="715" y="77"/>
      </p:cViewPr>
      <p:guideLst/>
    </p:cSldViewPr>
  </p:slideViewPr>
  <p:outlineViewPr>
    <p:cViewPr>
      <p:scale>
        <a:sx n="33" d="100"/>
        <a:sy n="33" d="100"/>
      </p:scale>
      <p:origin x="0" y="-397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if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17/03/2022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686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 with 27 </a:t>
            </a:r>
            <a:r>
              <a:rPr lang="en-GB" dirty="0" err="1"/>
              <a:t>pt</a:t>
            </a:r>
            <a:r>
              <a:rPr lang="en-GB" dirty="0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 dirty="0"/>
              <a:t>Sample slide with table and text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chart</a:t>
            </a: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Kick off meeting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Josefine Gatter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 with 27 </a:t>
            </a:r>
            <a:r>
              <a:rPr lang="en-GB" dirty="0" err="1"/>
              <a:t>pt</a:t>
            </a:r>
            <a:r>
              <a:rPr lang="en-GB" dirty="0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 dirty="0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 dirty="0"/>
              <a:t>This is an example of 19,5 </a:t>
            </a:r>
            <a:r>
              <a:rPr lang="en-GB" dirty="0" err="1"/>
              <a:t>pt</a:t>
            </a:r>
            <a:r>
              <a:rPr lang="en-GB" dirty="0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Click to enter text</a:t>
            </a:r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 dirty="0"/>
              <a:t>This is an example of a 27 </a:t>
            </a:r>
            <a:r>
              <a:rPr lang="en-GB" dirty="0" err="1"/>
              <a:t>pt</a:t>
            </a:r>
            <a:r>
              <a:rPr lang="en-GB" dirty="0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 dirty="0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 dirty="0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 27pt headline on a slide with three images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 dirty="0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insert image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Kick off meeting Diploma Thesis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 err="1"/>
              <a:t>Klik</a:t>
            </a:r>
            <a:r>
              <a:rPr lang="en-GB" dirty="0"/>
              <a:t> om de </a:t>
            </a:r>
            <a:r>
              <a:rPr lang="en-GB" dirty="0" err="1"/>
              <a:t>modelstijlen</a:t>
            </a:r>
            <a:r>
              <a:rPr lang="en-GB" dirty="0"/>
              <a:t>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bewerken</a:t>
            </a:r>
            <a:endParaRPr lang="en-GB" dirty="0"/>
          </a:p>
          <a:p>
            <a:pPr lvl="1"/>
            <a:r>
              <a:rPr lang="en-GB" dirty="0" err="1"/>
              <a:t>Tweede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Derde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Vierde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Vijfde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6" y="4568400"/>
            <a:ext cx="7042149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US"/>
              <a:t>Progress Meeting Diploma Thesis Project</a:t>
            </a:r>
            <a:endParaRPr lang="en-GB" dirty="0"/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93FD69BB-9D62-3A4C-8433-C5954D52BB6F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56575" y="4568825"/>
            <a:ext cx="987425" cy="5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dipandas.github.io/multi-object-tracker/_modules/motrackers/centroid_kf_tracker.html#assign_tracks2detection_centroid_distances" TargetMode="External"/><Relationship Id="rId2" Type="http://schemas.openxmlformats.org/officeDocument/2006/relationships/hyperlink" Target="https://adipandas.github.io/multi-object-tracker/includeme/apidocuments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ocs.scipy.org/doc/scipy-0.18.1/reference/generated/scipy.optimize.linear_sum_assignment.html" TargetMode="External"/><Relationship Id="rId4" Type="http://schemas.openxmlformats.org/officeDocument/2006/relationships/hyperlink" Target="https://docs.scipy.org/doc/scipy/reference/generated/scipy.spatial.distance.cdist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Progress Meeting Diploma Thesis Project</a:t>
            </a:r>
            <a:br>
              <a:rPr lang="en-GB" dirty="0"/>
            </a:br>
            <a:r>
              <a:rPr lang="en-US" b="0" dirty="0"/>
              <a:t>Bubble Tracking</a:t>
            </a:r>
            <a:endParaRPr lang="en-GB" b="0" dirty="0"/>
          </a:p>
        </p:txBody>
      </p:sp>
      <p:sp>
        <p:nvSpPr>
          <p:cNvPr id="15" name="Ondertitel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16.03.2021</a:t>
            </a:r>
          </a:p>
        </p:txBody>
      </p:sp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Josefine Gatter</a:t>
            </a:r>
          </a:p>
        </p:txBody>
      </p:sp>
      <p:sp>
        <p:nvSpPr>
          <p:cNvPr id="17" name="Tijdelijke aanduiding voor tekst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Chemical Engineering and Chemistry, Chemical Process Intensification</a:t>
            </a:r>
          </a:p>
        </p:txBody>
      </p:sp>
    </p:spTree>
    <p:extLst>
      <p:ext uri="{BB962C8B-B14F-4D97-AF65-F5344CB8AC3E}">
        <p14:creationId xmlns:p14="http://schemas.microsoft.com/office/powerpoint/2010/main" val="403567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DAD18AE-FCF0-489B-B1A7-6B5C289FC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i="0" dirty="0">
                <a:solidFill>
                  <a:srgbClr val="404040"/>
                </a:solidFill>
                <a:effectLst/>
                <a:latin typeface="Roboto Slab"/>
              </a:rPr>
              <a:t>Kalman Filter based Centroid Tracker</a:t>
            </a:r>
            <a:br>
              <a:rPr lang="en-US" sz="2800" dirty="0"/>
            </a:br>
            <a:endParaRPr lang="en-N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02AB0A6-C74B-4FB8-B701-0DFAFAA73BB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58825" y="1306513"/>
            <a:ext cx="7556500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Assigns detected bounding boxes (</a:t>
            </a:r>
            <a:r>
              <a:rPr lang="en-US" sz="1600" dirty="0" err="1"/>
              <a:t>img</a:t>
            </a:r>
            <a:r>
              <a:rPr lang="en-US" sz="1600" dirty="0"/>
              <a:t> n+1) to tracked bounding boxes (</a:t>
            </a:r>
            <a:r>
              <a:rPr lang="en-US" sz="1600" dirty="0" err="1"/>
              <a:t>img</a:t>
            </a:r>
            <a:r>
              <a:rPr lang="en-US" sz="1600" dirty="0"/>
              <a:t> n) using </a:t>
            </a:r>
            <a:r>
              <a:rPr lang="en-US" sz="1600" dirty="0" err="1"/>
              <a:t>IoU</a:t>
            </a:r>
            <a:r>
              <a:rPr lang="en-US" sz="1600" dirty="0"/>
              <a:t> as a distance 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Get </a:t>
            </a:r>
            <a:r>
              <a:rPr lang="en-US" sz="1600" b="1" dirty="0"/>
              <a:t>centroids from </a:t>
            </a:r>
            <a:r>
              <a:rPr lang="en-US" sz="1600" b="1" dirty="0" err="1"/>
              <a:t>bboxes</a:t>
            </a:r>
            <a:r>
              <a:rPr lang="en-US" sz="1600" b="1" dirty="0"/>
              <a:t> </a:t>
            </a:r>
            <a:r>
              <a:rPr lang="en-US" sz="1600" dirty="0"/>
              <a:t>of </a:t>
            </a:r>
            <a:r>
              <a:rPr lang="en-US" sz="1600" dirty="0" err="1"/>
              <a:t>img</a:t>
            </a:r>
            <a:r>
              <a:rPr lang="en-US" sz="1600" dirty="0"/>
              <a:t> n (track </a:t>
            </a:r>
            <a:r>
              <a:rPr lang="en-US" sz="1600" dirty="0" err="1"/>
              <a:t>img</a:t>
            </a:r>
            <a:r>
              <a:rPr lang="en-US" sz="1600" dirty="0"/>
              <a:t>) and </a:t>
            </a:r>
            <a:r>
              <a:rPr lang="en-US" sz="1600" dirty="0" err="1"/>
              <a:t>img</a:t>
            </a:r>
            <a:r>
              <a:rPr lang="en-US" sz="1600" dirty="0"/>
              <a:t> n+1 (detection </a:t>
            </a:r>
            <a:r>
              <a:rPr lang="en-US" sz="1600" dirty="0" err="1"/>
              <a:t>img</a:t>
            </a:r>
            <a:r>
              <a:rPr lang="en-US" sz="16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/>
              <a:t>distance.</a:t>
            </a:r>
            <a:r>
              <a:rPr lang="en-US" sz="1600" b="1" dirty="0" err="1"/>
              <a:t>cdist</a:t>
            </a:r>
            <a:br>
              <a:rPr lang="en-US" sz="1600" dirty="0"/>
            </a:br>
            <a:r>
              <a:rPr lang="en-US" sz="1600" dirty="0"/>
              <a:t>Distance between each pair of two centroid collections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/>
              <a:t>Linear_sum_assignment</a:t>
            </a:r>
            <a:br>
              <a:rPr lang="en-US" sz="1600" dirty="0"/>
            </a:br>
            <a:r>
              <a:rPr lang="en-US" sz="1600" b="1" dirty="0"/>
              <a:t>Linear sum assignment problem</a:t>
            </a:r>
            <a:br>
              <a:rPr lang="en-US" sz="1600" dirty="0"/>
            </a:br>
            <a:r>
              <a:rPr lang="en-US" sz="1600" dirty="0"/>
              <a:t>Minimum weight matching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/>
              <a:t>Filter out matches with high distance </a:t>
            </a:r>
            <a:r>
              <a:rPr lang="en-US" sz="1600" dirty="0"/>
              <a:t>between centroids</a:t>
            </a:r>
            <a:br>
              <a:rPr lang="en-US" sz="1600" dirty="0"/>
            </a:br>
            <a:r>
              <a:rPr lang="en-US" sz="1600" dirty="0" err="1"/>
              <a:t>centroid_dist</a:t>
            </a:r>
            <a:r>
              <a:rPr lang="en-US" sz="1600" dirty="0"/>
              <a:t> &gt; </a:t>
            </a:r>
            <a:r>
              <a:rPr lang="en-US" sz="1600" dirty="0" err="1"/>
              <a:t>distance_threshold</a:t>
            </a:r>
            <a:endParaRPr lang="en-US" sz="1600" dirty="0"/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hlinkClick r:id="rId2"/>
              </a:rPr>
              <a:t>Tracker — Multi-object trackers in Python 1.0.0 documentation (adipandas.github.io)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 err="1">
                <a:hlinkClick r:id="rId3"/>
              </a:rPr>
              <a:t>motrackers.centroid_kf_tracker</a:t>
            </a:r>
            <a:r>
              <a:rPr lang="en-US" sz="1100" dirty="0">
                <a:hlinkClick r:id="rId3"/>
              </a:rPr>
              <a:t> — Multi-object trackers in Python 1.0.0 documentation (adipandas.github.io)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 err="1">
                <a:hlinkClick r:id="rId4"/>
              </a:rPr>
              <a:t>scipy.spatial.distance.cdist</a:t>
            </a:r>
            <a:r>
              <a:rPr lang="en-US" sz="1100" dirty="0">
                <a:hlinkClick r:id="rId4"/>
              </a:rPr>
              <a:t> — SciPy v1.8.0 Manual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 err="1">
                <a:hlinkClick r:id="rId5"/>
              </a:rPr>
              <a:t>scipy.optimize.linear_sum_assignment</a:t>
            </a:r>
            <a:r>
              <a:rPr lang="en-US" sz="1100" dirty="0">
                <a:hlinkClick r:id="rId5"/>
              </a:rPr>
              <a:t> — SciPy v0.18.1 Reference Guide</a:t>
            </a:r>
            <a:endParaRPr lang="en-US" sz="1200" dirty="0"/>
          </a:p>
          <a:p>
            <a:pPr marL="342900" indent="-342900">
              <a:buFont typeface="+mj-lt"/>
              <a:buAutoNum type="arabicPeriod"/>
            </a:pPr>
            <a:endParaRPr lang="en-US" sz="1300" dirty="0"/>
          </a:p>
          <a:p>
            <a:endParaRPr lang="en-NL" sz="1600" dirty="0"/>
          </a:p>
        </p:txBody>
      </p:sp>
    </p:spTree>
    <p:extLst>
      <p:ext uri="{BB962C8B-B14F-4D97-AF65-F5344CB8AC3E}">
        <p14:creationId xmlns:p14="http://schemas.microsoft.com/office/powerpoint/2010/main" val="2437587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569FF8-8B37-458C-A734-57DE2E3D64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Cdist:</a:t>
                </a:r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Default distance metric: Euclidian distance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𝑞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  <a:p>
                <a:pPr marL="342900" indent="-342900">
                  <a:buFontTx/>
                  <a:buChar char="-"/>
                </a:pPr>
                <a:r>
                  <a:rPr lang="en-US" dirty="0"/>
                  <a:t>Why then explanation that </a:t>
                </a:r>
                <a:r>
                  <a:rPr lang="en-US" dirty="0" err="1"/>
                  <a:t>IoU</a:t>
                </a:r>
                <a:r>
                  <a:rPr lang="en-US" dirty="0"/>
                  <a:t> as distance metric?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C569FF8-8B37-458C-A734-57DE2E3D64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016" t="-2500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E0908B-0152-44BF-89D0-FF7694F04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593A8C-4096-4704-B0CB-7469FB568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926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96109-F026-4C4B-9B6E-0B3021C13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BAC3C-F62C-4996-960C-12C3EC833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964019"/>
            <a:ext cx="7556501" cy="32650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Centernet</a:t>
            </a:r>
            <a:r>
              <a:rPr lang="en-US" dirty="0"/>
              <a:t> 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Supersaturation 0.16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Detection_threshold</a:t>
            </a:r>
            <a:r>
              <a:rPr lang="en-US" dirty="0"/>
              <a:t> 0.5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tracker_threshold</a:t>
            </a:r>
            <a:r>
              <a:rPr lang="en-US" dirty="0"/>
              <a:t> = </a:t>
            </a:r>
            <a:r>
              <a:rPr lang="en-US" b="1" dirty="0"/>
              <a:t>50</a:t>
            </a:r>
            <a:endParaRPr lang="en-NL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ECF605-52D9-4703-B67B-8515262F6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C1689-A944-4470-89C2-BA829C6C7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642DEB-2BE4-4334-A5A3-01209E5546C4}"/>
              </a:ext>
            </a:extLst>
          </p:cNvPr>
          <p:cNvSpPr txBox="1"/>
          <p:nvPr/>
        </p:nvSpPr>
        <p:spPr>
          <a:xfrm>
            <a:off x="4954772" y="728820"/>
            <a:ext cx="3360553" cy="1754326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243 </a:t>
            </a:r>
            <a:r>
              <a:rPr lang="en-US" dirty="0">
                <a:solidFill>
                  <a:srgbClr val="00B050"/>
                </a:solidFill>
              </a:rPr>
              <a:t>matched</a:t>
            </a:r>
            <a:r>
              <a:rPr lang="en-US" dirty="0"/>
              <a:t> boxes for t02_0001_t05_0001</a:t>
            </a:r>
          </a:p>
          <a:p>
            <a:r>
              <a:rPr lang="en-US" dirty="0"/>
              <a:t>270 matched boxes for t05_0001_t10_0001</a:t>
            </a:r>
          </a:p>
          <a:p>
            <a:r>
              <a:rPr lang="en-US" dirty="0"/>
              <a:t>264 matched boxes for t10_0001_t15_0001</a:t>
            </a:r>
          </a:p>
          <a:p>
            <a:r>
              <a:rPr lang="en-US" dirty="0"/>
              <a:t>225 matched boxes for t15_0001_t20_0001</a:t>
            </a:r>
          </a:p>
          <a:p>
            <a:r>
              <a:rPr lang="en-US" dirty="0"/>
              <a:t>196 matched boxes for t20_0001_t25_0001</a:t>
            </a:r>
          </a:p>
          <a:p>
            <a:r>
              <a:rPr lang="en-US" dirty="0"/>
              <a:t>170 matched boxes for t25_0001_t30_0001</a:t>
            </a:r>
          </a:p>
          <a:p>
            <a:r>
              <a:rPr lang="en-US" dirty="0"/>
              <a:t>159 matched boxes for t30_0001_t35_0001</a:t>
            </a:r>
          </a:p>
          <a:p>
            <a:r>
              <a:rPr lang="en-US" dirty="0"/>
              <a:t>148 matched boxes for t35_0001_t40_0001</a:t>
            </a:r>
            <a:endParaRPr lang="en-N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B51EFE-53B4-4239-BEF5-90059C178294}"/>
              </a:ext>
            </a:extLst>
          </p:cNvPr>
          <p:cNvSpPr txBox="1"/>
          <p:nvPr/>
        </p:nvSpPr>
        <p:spPr>
          <a:xfrm>
            <a:off x="4954772" y="2693255"/>
            <a:ext cx="3360553" cy="1754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19 </a:t>
            </a:r>
            <a:r>
              <a:rPr lang="en-US" dirty="0">
                <a:solidFill>
                  <a:srgbClr val="FFC000"/>
                </a:solidFill>
              </a:rPr>
              <a:t>unmatched</a:t>
            </a:r>
            <a:r>
              <a:rPr lang="en-US" dirty="0"/>
              <a:t> boxes for t02_0001</a:t>
            </a:r>
          </a:p>
          <a:p>
            <a:r>
              <a:rPr lang="en-US" dirty="0"/>
              <a:t>51 unmatched boxes for t05_0001</a:t>
            </a:r>
          </a:p>
          <a:p>
            <a:r>
              <a:rPr lang="en-US" dirty="0"/>
              <a:t>33 unmatched boxes for t10_0001</a:t>
            </a:r>
          </a:p>
          <a:p>
            <a:r>
              <a:rPr lang="en-US" dirty="0"/>
              <a:t>54 unmatched boxes for t15_0001</a:t>
            </a:r>
          </a:p>
          <a:p>
            <a:r>
              <a:rPr lang="en-US" dirty="0"/>
              <a:t>37 unmatched boxes for t20_0001</a:t>
            </a:r>
          </a:p>
          <a:p>
            <a:r>
              <a:rPr lang="en-US" dirty="0"/>
              <a:t>31 unmatched boxes for t25_0001</a:t>
            </a:r>
          </a:p>
          <a:p>
            <a:r>
              <a:rPr lang="en-US" dirty="0"/>
              <a:t>25 unmatched boxes for t30_0001</a:t>
            </a:r>
          </a:p>
          <a:p>
            <a:r>
              <a:rPr lang="en-US" dirty="0"/>
              <a:t>17 unmatched boxes for t35_0001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1125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529E-8356-4704-928E-F37FD3650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750" y="86196"/>
            <a:ext cx="7556500" cy="539038"/>
          </a:xfrm>
        </p:spPr>
        <p:txBody>
          <a:bodyPr/>
          <a:lstStyle/>
          <a:p>
            <a:r>
              <a:rPr lang="en-US" dirty="0"/>
              <a:t>t10__0001_Unmatched &amp; t15_0001_LostBoxes</a:t>
            </a:r>
            <a:endParaRPr lang="en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D2210-9576-419F-9DBE-F4950D2A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58EDC-260A-419E-878E-910E058E2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5</a:t>
            </a:fld>
            <a:endParaRPr lang="en-GB" dirty="0"/>
          </a:p>
        </p:txBody>
      </p:sp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8BA766FE-900C-43C8-A278-285C5E164F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7" t="9905" r="18231" b="5691"/>
          <a:stretch/>
        </p:blipFill>
        <p:spPr>
          <a:xfrm>
            <a:off x="135457" y="593367"/>
            <a:ext cx="4195538" cy="3956766"/>
          </a:xfrm>
        </p:spPr>
      </p:pic>
      <p:pic>
        <p:nvPicPr>
          <p:cNvPr id="10" name="Picture 9" descr="Scatter chart&#10;&#10;Description automatically generated with medium confidence">
            <a:extLst>
              <a:ext uri="{FF2B5EF4-FFF2-40B4-BE49-F238E27FC236}">
                <a16:creationId xmlns:a16="http://schemas.microsoft.com/office/drawing/2014/main" id="{BEEF0218-8EC6-4E11-99A5-E3A49313D3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3" t="10604" r="18609" b="5579"/>
          <a:stretch/>
        </p:blipFill>
        <p:spPr>
          <a:xfrm>
            <a:off x="4330995" y="593367"/>
            <a:ext cx="4210493" cy="397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1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39A1-CCD1-47E1-B82C-7AE8E229D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213911"/>
            <a:ext cx="7556500" cy="539038"/>
          </a:xfrm>
        </p:spPr>
        <p:txBody>
          <a:bodyPr/>
          <a:lstStyle/>
          <a:p>
            <a:r>
              <a:rPr lang="en-US" dirty="0"/>
              <a:t>t15_0001_Unmatched &amp; t20_0001_LostBoxes</a:t>
            </a:r>
            <a:endParaRPr lang="en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83357-CA2A-48EE-A15A-1C0E9D546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D7325E-156D-45B5-8857-CC21CF378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6</a:t>
            </a:fld>
            <a:endParaRPr lang="en-GB" dirty="0"/>
          </a:p>
        </p:txBody>
      </p:sp>
      <p:pic>
        <p:nvPicPr>
          <p:cNvPr id="14" name="Picture 13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C3484B16-BF9B-4BB9-8924-808E0B6DE6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9" t="10230" r="19043" b="6114"/>
          <a:stretch/>
        </p:blipFill>
        <p:spPr>
          <a:xfrm>
            <a:off x="4323171" y="665926"/>
            <a:ext cx="4139609" cy="3898760"/>
          </a:xfrm>
          <a:prstGeom prst="rect">
            <a:avLst/>
          </a:prstGeom>
        </p:spPr>
      </p:pic>
      <p:pic>
        <p:nvPicPr>
          <p:cNvPr id="16" name="Picture 15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ACE4AC89-1ADC-4FAD-9FBB-B29506AE8F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3" t="10463" r="18630" b="5881"/>
          <a:stretch/>
        </p:blipFill>
        <p:spPr>
          <a:xfrm>
            <a:off x="183562" y="665926"/>
            <a:ext cx="4139609" cy="389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90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39A1-CCD1-47E1-B82C-7AE8E229D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213911"/>
            <a:ext cx="7556500" cy="539038"/>
          </a:xfrm>
        </p:spPr>
        <p:txBody>
          <a:bodyPr/>
          <a:lstStyle/>
          <a:p>
            <a:r>
              <a:rPr lang="en-US" dirty="0"/>
              <a:t>t35_0001_Unmatched &amp; t40_0001_LostBoxes</a:t>
            </a:r>
            <a:endParaRPr lang="en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83357-CA2A-48EE-A15A-1C0E9D546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D7325E-156D-45B5-8857-CC21CF378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7</a:t>
            </a:fld>
            <a:endParaRPr lang="en-GB" dirty="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9CDE7318-D38C-4224-81A3-5FA23DBEAE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3" t="9972" r="19011" b="5888"/>
          <a:stretch/>
        </p:blipFill>
        <p:spPr>
          <a:xfrm>
            <a:off x="4238845" y="600937"/>
            <a:ext cx="4175052" cy="3969346"/>
          </a:xfrm>
          <a:prstGeom prst="rect">
            <a:avLst/>
          </a:prstGeom>
        </p:spPr>
      </p:pic>
      <p:pic>
        <p:nvPicPr>
          <p:cNvPr id="8" name="Picture 7" descr="A picture containing qr code&#10;&#10;Description automatically generated">
            <a:extLst>
              <a:ext uri="{FF2B5EF4-FFF2-40B4-BE49-F238E27FC236}">
                <a16:creationId xmlns:a16="http://schemas.microsoft.com/office/drawing/2014/main" id="{81101317-6336-4E02-9BF1-F7596606A0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3" t="10140" r="18871" b="5719"/>
          <a:stretch/>
        </p:blipFill>
        <p:spPr>
          <a:xfrm>
            <a:off x="63794" y="595340"/>
            <a:ext cx="4175051" cy="396934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038F994-A2B7-4821-8082-6B7F83771EE9}"/>
              </a:ext>
            </a:extLst>
          </p:cNvPr>
          <p:cNvSpPr/>
          <p:nvPr/>
        </p:nvSpPr>
        <p:spPr>
          <a:xfrm>
            <a:off x="5798288" y="1005620"/>
            <a:ext cx="623777" cy="482008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681DE1-F01F-45F6-B5C5-FE9ED8489EB5}"/>
              </a:ext>
            </a:extLst>
          </p:cNvPr>
          <p:cNvSpPr/>
          <p:nvPr/>
        </p:nvSpPr>
        <p:spPr>
          <a:xfrm>
            <a:off x="4777562" y="2941673"/>
            <a:ext cx="241004" cy="248093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C9AA1CE-C97E-4046-9F97-D09882EA472E}"/>
              </a:ext>
            </a:extLst>
          </p:cNvPr>
          <p:cNvSpPr/>
          <p:nvPr/>
        </p:nvSpPr>
        <p:spPr>
          <a:xfrm>
            <a:off x="6326371" y="3328781"/>
            <a:ext cx="400494" cy="366868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22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A11A5-B5D6-4E5B-A7A1-4CB3AE1A6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7" name="Content Placeholder 6" descr="Graphical user interface, qr code&#10;&#10;Description automatically generated">
            <a:extLst>
              <a:ext uri="{FF2B5EF4-FFF2-40B4-BE49-F238E27FC236}">
                <a16:creationId xmlns:a16="http://schemas.microsoft.com/office/drawing/2014/main" id="{B53BE53B-9F8F-4BB4-823A-490F0D987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0" t="10109" r="18908" b="5245"/>
          <a:stretch/>
        </p:blipFill>
        <p:spPr>
          <a:xfrm>
            <a:off x="1920949" y="225585"/>
            <a:ext cx="4529470" cy="434281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4ACC6F-C4B8-4D86-93BC-332E8B77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967A3-22A5-4B5E-9171-A26640D72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8</a:t>
            </a:fld>
            <a:endParaRPr lang="en-GB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3DB68A-CC7A-4E48-A307-1AD4B26418B4}"/>
              </a:ext>
            </a:extLst>
          </p:cNvPr>
          <p:cNvSpPr/>
          <p:nvPr/>
        </p:nvSpPr>
        <p:spPr>
          <a:xfrm>
            <a:off x="4171506" y="3201191"/>
            <a:ext cx="400494" cy="366868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392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E74EB703-DD22-41B4-9F2F-E86961F16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7" r="8721" b="1849"/>
          <a:stretch/>
        </p:blipFill>
        <p:spPr>
          <a:xfrm>
            <a:off x="1988288" y="89300"/>
            <a:ext cx="5167423" cy="436568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5F7E08-0154-43F6-B340-761840A2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Progress Meeting Diploma Thesis Project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67C68-8AB4-40AD-90CB-63C075A12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940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.potx" id="{9370F84E-7576-4FDA-B736-A09996DF8429}" vid="{ED81D3C9-A1FB-4E5B-AF38-E92F700A58FD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TUe_16x9 (2)</Template>
  <TotalTime>2404</TotalTime>
  <Words>370</Words>
  <Application>Microsoft Office PowerPoint</Application>
  <PresentationFormat>On-screen Show (16:9)</PresentationFormat>
  <Paragraphs>59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Roboto Slab</vt:lpstr>
      <vt:lpstr>Kantoorthema</vt:lpstr>
      <vt:lpstr>Progress Meeting Diploma Thesis Project Bubble Tracking</vt:lpstr>
      <vt:lpstr>Kalman Filter based Centroid Tracker </vt:lpstr>
      <vt:lpstr>PowerPoint Presentation</vt:lpstr>
      <vt:lpstr>Example 1</vt:lpstr>
      <vt:lpstr>t10__0001_Unmatched &amp; t15_0001_LostBoxes</vt:lpstr>
      <vt:lpstr>t15_0001_Unmatched &amp; t20_0001_LostBoxes</vt:lpstr>
      <vt:lpstr>t35_0001_Unmatched &amp; t40_0001_LostBoxes</vt:lpstr>
      <vt:lpstr>PowerPoint Presentation</vt:lpstr>
      <vt:lpstr>PowerPoint Presentation</vt:lpstr>
    </vt:vector>
  </TitlesOfParts>
  <Company>TU/e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title at the top</dc:title>
  <dc:creator>Ven, I.M.J. van de</dc:creator>
  <cp:lastModifiedBy>Gatter, Josefine</cp:lastModifiedBy>
  <cp:revision>114</cp:revision>
  <dcterms:created xsi:type="dcterms:W3CDTF">2019-11-27T15:26:32Z</dcterms:created>
  <dcterms:modified xsi:type="dcterms:W3CDTF">2022-03-17T16:15:45Z</dcterms:modified>
</cp:coreProperties>
</file>

<file path=docProps/thumbnail.jpeg>
</file>